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Source Sans 3"/>
      <p:regular r:id="rId11"/>
      <p:bold r:id="rId12"/>
      <p:italic r:id="rId13"/>
      <p:boldItalic r:id="rId14"/>
    </p:embeddedFont>
    <p:embeddedFont>
      <p:font typeface="Source Serif 4 SemiBold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hZ4UYEReH5DzczYKIhUCiHst5N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Sans3-regular.fntdata"/><Relationship Id="rId10" Type="http://schemas.openxmlformats.org/officeDocument/2006/relationships/slide" Target="slides/slide6.xml"/><Relationship Id="rId13" Type="http://schemas.openxmlformats.org/officeDocument/2006/relationships/font" Target="fonts/SourceSans3-italic.fntdata"/><Relationship Id="rId12" Type="http://schemas.openxmlformats.org/officeDocument/2006/relationships/font" Target="fonts/SourceSans3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urceSerif4SemiBold-regular.fntdata"/><Relationship Id="rId14" Type="http://schemas.openxmlformats.org/officeDocument/2006/relationships/font" Target="fonts/SourceSans3-boldItalic.fntdata"/><Relationship Id="rId17" Type="http://schemas.openxmlformats.org/officeDocument/2006/relationships/font" Target="fonts/SourceSerif4SemiBold-italic.fntdata"/><Relationship Id="rId16" Type="http://schemas.openxmlformats.org/officeDocument/2006/relationships/font" Target="fonts/SourceSerif4SemiBold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SourceSerif4Semi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" name="Google Shape;9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11" Type="http://schemas.openxmlformats.org/officeDocument/2006/relationships/image" Target="../media/image9.png"/><Relationship Id="rId10" Type="http://schemas.openxmlformats.org/officeDocument/2006/relationships/image" Target="../media/image17.png"/><Relationship Id="rId12" Type="http://schemas.openxmlformats.org/officeDocument/2006/relationships/image" Target="../media/image8.jpg"/><Relationship Id="rId9" Type="http://schemas.openxmlformats.org/officeDocument/2006/relationships/image" Target="../media/image18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8.jpg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image" Target="../media/image16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6" name="Google Shape;3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/>
          <p:nvPr/>
        </p:nvSpPr>
        <p:spPr>
          <a:xfrm>
            <a:off x="6177677" y="1997035"/>
            <a:ext cx="7761446" cy="1452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50"/>
              <a:buFont typeface="Source Serif 4 SemiBold"/>
              <a:buNone/>
            </a:pPr>
            <a:r>
              <a:rPr b="1" i="0" lang="en-US" sz="4550" u="none" cap="none" strike="noStrike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Pet Adoption and Rescue Management Portal</a:t>
            </a:r>
            <a:endParaRPr b="0" i="0" sz="4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6547961" y="4097060"/>
            <a:ext cx="7391162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Source Sans 3"/>
              <a:buNone/>
            </a:pPr>
            <a:r>
              <a:rPr b="0" i="0" lang="en-US" sz="1900" u="none" cap="none" strike="noStrike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"Saving one animal won't change the world, but it will change the world for that one animal."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6177677" y="3819406"/>
            <a:ext cx="30480" cy="1345406"/>
          </a:xfrm>
          <a:prstGeom prst="rect">
            <a:avLst/>
          </a:prstGeom>
          <a:solidFill>
            <a:srgbClr val="BE49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"/>
          <p:cNvSpPr/>
          <p:nvPr/>
        </p:nvSpPr>
        <p:spPr>
          <a:xfrm>
            <a:off x="6177677" y="5442466"/>
            <a:ext cx="7761446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Source Sans 3"/>
              <a:buNone/>
            </a:pPr>
            <a:r>
              <a:rPr b="0" i="0" lang="en-US" sz="1900" u="none" cap="none" strike="noStrike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A comprehensive pet rescue and adoption management portal connecting hearts and homes.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"/>
          <p:cNvSpPr txBox="1"/>
          <p:nvPr/>
        </p:nvSpPr>
        <p:spPr>
          <a:xfrm>
            <a:off x="12578576" y="7534973"/>
            <a:ext cx="1951463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Google Shape;42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4400" y="169800"/>
            <a:ext cx="1838850" cy="9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/>
          <p:nvPr/>
        </p:nvSpPr>
        <p:spPr>
          <a:xfrm>
            <a:off x="9418651" y="410375"/>
            <a:ext cx="45666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Source Serif 4 SemiBold"/>
              <a:buNone/>
            </a:pPr>
            <a:r>
              <a:rPr b="1" lang="en-US" sz="40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Project Objective 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9183050" y="1259300"/>
            <a:ext cx="48789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                  </a:t>
            </a:r>
            <a:r>
              <a:rPr lang="en-US" sz="1800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   </a:t>
            </a:r>
            <a:r>
              <a:rPr lang="en-US" sz="1800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Pet Adoption and Rescue Management Portal</a:t>
            </a:r>
            <a:r>
              <a:rPr lang="en-US" sz="18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’</a:t>
            </a:r>
            <a:r>
              <a:rPr lang="en-US" sz="18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s core objective is to revolutionize pet rescue and adoption by creating a streamlined platform that connects animals in need with loving families, ensuring every pet finds its forever home.</a:t>
            </a:r>
            <a:endParaRPr sz="18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9088225" y="3164975"/>
            <a:ext cx="5112600" cy="1967100"/>
          </a:xfrm>
          <a:prstGeom prst="roundRect">
            <a:avLst>
              <a:gd fmla="val 5706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9452600" y="3321400"/>
            <a:ext cx="4566600" cy="1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Source Serif 4 SemiBold"/>
              <a:buNone/>
            </a:pPr>
            <a:r>
              <a:rPr b="1" lang="en-US" sz="21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Seamless Pet Rescue &amp; Adoption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9418650" y="3674675"/>
            <a:ext cx="44517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Source Sans 3"/>
              <a:buNone/>
            </a:pPr>
            <a:r>
              <a:rPr lang="en-US" sz="21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Facilitating easy connections between rescue organizations, potential adopters and pets through a unified, user-friendly interface.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9088175" y="5400575"/>
            <a:ext cx="5112600" cy="2134500"/>
          </a:xfrm>
          <a:prstGeom prst="roundRect">
            <a:avLst>
              <a:gd fmla="val 5706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9418652" y="5623825"/>
            <a:ext cx="39858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Source Serif 4 SemiBold"/>
              <a:buNone/>
            </a:pPr>
            <a:r>
              <a:rPr b="1" lang="en-US" sz="21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Efficient Process Management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9434375" y="6025150"/>
            <a:ext cx="44517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Source Sans 3"/>
              <a:buNone/>
            </a:pPr>
            <a:r>
              <a:rPr lang="en-US" sz="21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Automating critical workflows from application submissions to medical</a:t>
            </a:r>
            <a:r>
              <a:rPr lang="en-US" sz="17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-US" sz="21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record tracking, reducing administrative burden and accelerating adoptions.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717101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"/>
          <p:cNvSpPr txBox="1"/>
          <p:nvPr/>
        </p:nvSpPr>
        <p:spPr>
          <a:xfrm>
            <a:off x="12812751" y="7583269"/>
            <a:ext cx="1817700" cy="64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"/>
          <p:cNvSpPr/>
          <p:nvPr/>
        </p:nvSpPr>
        <p:spPr>
          <a:xfrm>
            <a:off x="1472075" y="419401"/>
            <a:ext cx="46218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ource Serif 4 SemiBold"/>
              <a:buNone/>
            </a:pPr>
            <a:r>
              <a:rPr b="1" lang="en-US" sz="38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Technology Stack</a:t>
            </a:r>
            <a:endParaRPr sz="3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549950" y="1348866"/>
            <a:ext cx="28464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erif 4 SemiBold"/>
              <a:buNone/>
            </a:pPr>
            <a:r>
              <a:rPr b="1" lang="en-US" sz="20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Frontend Technologies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6" name="Google Shape;6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9950" y="2274094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/>
          <p:nvPr/>
        </p:nvSpPr>
        <p:spPr>
          <a:xfrm>
            <a:off x="1384697" y="2439710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React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1384697" y="2924889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Dynamic, responsive UI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9" name="Google Shape;69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9950" y="3632002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/>
          <p:nvPr/>
        </p:nvSpPr>
        <p:spPr>
          <a:xfrm>
            <a:off x="1384697" y="3797618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TypeScript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1384697" y="4282797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Robust, maintainable code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2" name="Google Shape;7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9950" y="4989909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1384697" y="5155525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Tailwind CSS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1384697" y="5640705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Mobile-first, consistent styling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5" name="Google Shape;75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49950" y="6347817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"/>
          <p:cNvSpPr/>
          <p:nvPr/>
        </p:nvSpPr>
        <p:spPr>
          <a:xfrm>
            <a:off x="1384697" y="6513433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Vite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384697" y="6998613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Fast build tool, rapid development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4883800" y="1348871"/>
            <a:ext cx="24828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erif 4 SemiBold"/>
              <a:buNone/>
            </a:pPr>
            <a:r>
              <a:rPr b="1" lang="en-US" sz="20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Backend Technologies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9" name="Google Shape;79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819174" y="2274094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>
            <a:off x="5653921" y="2439710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Django REST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5653921" y="2924889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Scalable API architecture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5653921" y="3797618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Python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5653921" y="4282797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Server logic, algorithms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84" name="Google Shape;84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819174" y="4989909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"/>
          <p:cNvSpPr/>
          <p:nvPr/>
        </p:nvSpPr>
        <p:spPr>
          <a:xfrm>
            <a:off x="5653921" y="5155525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JWT Authentication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5653921" y="5640705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Secure user sessions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87" name="Google Shape;87;p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819174" y="6347817"/>
            <a:ext cx="589240" cy="58924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"/>
          <p:cNvSpPr/>
          <p:nvPr/>
        </p:nvSpPr>
        <p:spPr>
          <a:xfrm>
            <a:off x="5653921" y="6513433"/>
            <a:ext cx="2310884" cy="28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Source Serif 4 SemiBold"/>
              <a:buNone/>
            </a:pPr>
            <a:r>
              <a:rPr b="1" lang="en-US" sz="18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PostgreSQL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5653921" y="6998613"/>
            <a:ext cx="2947749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Source Sans 3"/>
              <a:buNone/>
            </a:pPr>
            <a:r>
              <a:rPr lang="en-US" sz="15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Reliable database management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819174" y="3611285"/>
            <a:ext cx="589240" cy="589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304400" y="169800"/>
            <a:ext cx="1838850" cy="9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/>
          <p:nvPr/>
        </p:nvSpPr>
        <p:spPr>
          <a:xfrm>
            <a:off x="1169194" y="339447"/>
            <a:ext cx="2904530" cy="363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8" name="Google Shape;98;p4"/>
          <p:cNvPicPr preferRelativeResize="0"/>
          <p:nvPr/>
        </p:nvPicPr>
        <p:blipFill rotWithShape="1">
          <a:blip r:embed="rId3">
            <a:alphaModFix/>
          </a:blip>
          <a:srcRect b="7205" l="0" r="0" t="7452"/>
          <a:stretch/>
        </p:blipFill>
        <p:spPr>
          <a:xfrm>
            <a:off x="0" y="111512"/>
            <a:ext cx="9381649" cy="800657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99" name="Google Shape;99;p4"/>
          <p:cNvSpPr txBox="1"/>
          <p:nvPr/>
        </p:nvSpPr>
        <p:spPr>
          <a:xfrm>
            <a:off x="9695299" y="2734075"/>
            <a:ext cx="37749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647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Source Serif 4 SemiBold"/>
              <a:buNone/>
            </a:pPr>
            <a:r>
              <a:rPr b="1" lang="en-US" sz="46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App Flow</a:t>
            </a:r>
            <a:endParaRPr sz="4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9695311" y="3771711"/>
            <a:ext cx="42597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"From profiles to reunions, Pet Adoption And Management Portal streamlines every step — connecting pets, families, and administrators in a seamless loop of care, action, and accountability."</a:t>
            </a:r>
            <a:endParaRPr i="1"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6796286" y="2763182"/>
            <a:ext cx="1711200" cy="49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APPROVE/REJECT RESCUE REPORTS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915321" y="5541042"/>
            <a:ext cx="1706138" cy="3077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Check recent pets</a:t>
            </a:r>
            <a:endParaRPr/>
          </a:p>
        </p:txBody>
      </p:sp>
      <p:sp>
        <p:nvSpPr>
          <p:cNvPr id="103" name="Google Shape;103;p4"/>
          <p:cNvSpPr txBox="1"/>
          <p:nvPr/>
        </p:nvSpPr>
        <p:spPr>
          <a:xfrm>
            <a:off x="6835699" y="3689711"/>
            <a:ext cx="1583472" cy="4616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LOST PET REPORTS</a:t>
            </a:r>
            <a:endParaRPr/>
          </a:p>
        </p:txBody>
      </p:sp>
      <p:sp>
        <p:nvSpPr>
          <p:cNvPr id="104" name="Google Shape;104;p4"/>
          <p:cNvSpPr txBox="1"/>
          <p:nvPr/>
        </p:nvSpPr>
        <p:spPr>
          <a:xfrm>
            <a:off x="1253877" y="1856781"/>
            <a:ext cx="1851000" cy="523200"/>
          </a:xfrm>
          <a:prstGeom prst="rect">
            <a:avLst/>
          </a:prstGeom>
          <a:solidFill>
            <a:srgbClr val="2876B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MANAGE</a:t>
            </a:r>
            <a:r>
              <a:rPr lang="en-US">
                <a:solidFill>
                  <a:schemeClr val="lt2"/>
                </a:solidFill>
              </a:rPr>
              <a:t> </a:t>
            </a:r>
            <a:r>
              <a:rPr lang="en-US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PROFILE</a:t>
            </a:r>
            <a:r>
              <a:rPr lang="en-US">
                <a:solidFill>
                  <a:schemeClr val="lt2"/>
                </a:solidFill>
              </a:rPr>
              <a:t>S</a:t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6807438" y="6366604"/>
            <a:ext cx="1699954" cy="4616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 ANALYTICS</a:t>
            </a:r>
            <a:endParaRPr/>
          </a:p>
        </p:txBody>
      </p:sp>
      <p:sp>
        <p:nvSpPr>
          <p:cNvPr id="106" name="Google Shape;106;p4"/>
          <p:cNvSpPr txBox="1"/>
          <p:nvPr/>
        </p:nvSpPr>
        <p:spPr>
          <a:xfrm>
            <a:off x="12584151" y="7583269"/>
            <a:ext cx="1951463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52200" y="339450"/>
            <a:ext cx="1838850" cy="9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497925" y="349825"/>
            <a:ext cx="58212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50"/>
              <a:buFont typeface="Source Serif 4 SemiBold"/>
              <a:buNone/>
            </a:pPr>
            <a:r>
              <a:rPr b="1" lang="en-US" sz="365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Future Enhancements</a:t>
            </a:r>
            <a:endParaRPr sz="3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5" name="Google Shape;11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919" y="1278731"/>
            <a:ext cx="889159" cy="129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/>
          <p:nvPr/>
        </p:nvSpPr>
        <p:spPr>
          <a:xfrm>
            <a:off x="1564838" y="1456492"/>
            <a:ext cx="2092285" cy="26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Source Serif 4 SemiBold"/>
              <a:buNone/>
            </a:pPr>
            <a:r>
              <a:rPr b="1" lang="en-US" sz="16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AI Pet Recognition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1564838" y="1824633"/>
            <a:ext cx="7081242" cy="569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Source Sans 3"/>
              <a:buNone/>
            </a:pPr>
            <a:r>
              <a:rPr lang="en-US" sz="14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Advanced facial recognition specifically trained on pets to automatically match found animals with missing reports.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8" name="Google Shape;11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919" y="2571512"/>
            <a:ext cx="889159" cy="129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5"/>
          <p:cNvSpPr/>
          <p:nvPr/>
        </p:nvSpPr>
        <p:spPr>
          <a:xfrm>
            <a:off x="1564838" y="2749272"/>
            <a:ext cx="4406265" cy="26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Source Serif 4 SemiBold"/>
              <a:buNone/>
            </a:pPr>
            <a:r>
              <a:rPr b="1" lang="en-US" sz="16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Automated Background Verification System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1564838" y="3117413"/>
            <a:ext cx="7081242" cy="569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Source Sans 3"/>
              <a:buNone/>
            </a:pPr>
            <a:r>
              <a:rPr lang="en-US" sz="14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Streamlined background checks for potential adopters to ensure pet safety and accelerate the adoption process.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1" name="Google Shape;12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7919" y="3864293"/>
            <a:ext cx="889159" cy="129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/>
          <p:nvPr/>
        </p:nvSpPr>
        <p:spPr>
          <a:xfrm>
            <a:off x="1564838" y="4042053"/>
            <a:ext cx="2092285" cy="26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Source Serif 4 SemiBold"/>
              <a:buNone/>
            </a:pPr>
            <a:r>
              <a:rPr b="1" lang="en-US" sz="16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Virtual Meet &amp; Greet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1564838" y="4410194"/>
            <a:ext cx="7081242" cy="569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Source Sans 3"/>
              <a:buNone/>
            </a:pPr>
            <a:r>
              <a:rPr lang="en-US" sz="14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Video conferencing integration allowing remote pet interactions, virtual home visits, and online adoption counselling sessions.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4" name="Google Shape;124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7919" y="5157073"/>
            <a:ext cx="889159" cy="129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/>
          <p:nvPr/>
        </p:nvSpPr>
        <p:spPr>
          <a:xfrm>
            <a:off x="1564838" y="5334833"/>
            <a:ext cx="2092285" cy="26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Source Serif 4 SemiBold"/>
              <a:buNone/>
            </a:pPr>
            <a:r>
              <a:rPr b="1" lang="en-US" sz="16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Donation Portal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1564838" y="5702975"/>
            <a:ext cx="7081242" cy="569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Source Sans 3"/>
              <a:buNone/>
            </a:pPr>
            <a:r>
              <a:rPr lang="en-US" sz="14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Integrated fundraising platform to support shelters and rescue organisations with secure payment processing and transparent fund allocation.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7" name="Google Shape;127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7919" y="6449854"/>
            <a:ext cx="889159" cy="129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/>
          <p:nvPr/>
        </p:nvSpPr>
        <p:spPr>
          <a:xfrm>
            <a:off x="1564838" y="6627614"/>
            <a:ext cx="2645688" cy="26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Source Serif 4 SemiBold"/>
              <a:buNone/>
            </a:pPr>
            <a:r>
              <a:rPr b="1" lang="en-US" sz="1600">
                <a:solidFill>
                  <a:srgbClr val="272525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Vet &amp; Shelter Partnerships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1564838" y="6995755"/>
            <a:ext cx="7081242" cy="569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Source Sans 3"/>
              <a:buNone/>
            </a:pPr>
            <a:r>
              <a:rPr lang="en-US" sz="14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Integrated network connecting local veterinary clinics, animal shelters, and rescue organisations for comprehensive care resources.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36800" y="241388"/>
            <a:ext cx="1838850" cy="9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6" name="Google Shape;13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6"/>
          <p:cNvSpPr/>
          <p:nvPr/>
        </p:nvSpPr>
        <p:spPr>
          <a:xfrm>
            <a:off x="6177677" y="1347192"/>
            <a:ext cx="7761446" cy="1452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100"/>
              <a:buFont typeface="Source Serif 4 SemiBold"/>
              <a:buNone/>
            </a:pPr>
            <a:r>
              <a:rPr b="1" lang="en-US" sz="91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Thank You</a:t>
            </a:r>
            <a:endParaRPr sz="9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6177675" y="3169675"/>
            <a:ext cx="48915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Source Serif 4 SemiBold"/>
              <a:buNone/>
            </a:pPr>
            <a:r>
              <a:rPr b="1" lang="en-US" sz="2900">
                <a:solidFill>
                  <a:srgbClr val="000000"/>
                </a:solidFill>
                <a:latin typeface="Source Serif 4 SemiBold"/>
                <a:ea typeface="Source Serif 4 SemiBold"/>
                <a:cs typeface="Source Serif 4 SemiBold"/>
                <a:sym typeface="Source Serif 4 SemiBold"/>
              </a:rPr>
              <a:t>Questions &amp; Discussion</a:t>
            </a:r>
            <a:endParaRPr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6177677" y="3975497"/>
            <a:ext cx="7761446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Source Sans 3"/>
              <a:buNone/>
            </a:pPr>
            <a:r>
              <a:rPr lang="en-US" sz="1900">
                <a:solidFill>
                  <a:srgbClr val="272525"/>
                </a:solidFill>
                <a:latin typeface="Source Sans 3"/>
                <a:ea typeface="Source Sans 3"/>
                <a:cs typeface="Source Sans 3"/>
                <a:sym typeface="Source Sans 3"/>
              </a:rPr>
              <a:t>Together, we're building technology that saves lives and creates lasting bonds between pets and families.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6177677" y="5043249"/>
            <a:ext cx="7761446" cy="1839158"/>
          </a:xfrm>
          <a:prstGeom prst="roundRect">
            <a:avLst>
              <a:gd fmla="val 5638" name="adj"/>
            </a:avLst>
          </a:prstGeom>
          <a:solidFill>
            <a:srgbClr val="E8BE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1" name="Google Shape;14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4493" y="5402461"/>
            <a:ext cx="308610" cy="24681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/>
          <p:nvPr/>
        </p:nvSpPr>
        <p:spPr>
          <a:xfrm>
            <a:off x="6979920" y="5351740"/>
            <a:ext cx="6712387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Source Sans 3"/>
              <a:buNone/>
            </a:pPr>
            <a:r>
              <a:rPr lang="en-US" sz="1900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Pet Adoption and Rescue Management Portal: Where every pet finds their perfect match, and every family discovers unconditional love.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"/>
          <p:cNvSpPr txBox="1"/>
          <p:nvPr/>
        </p:nvSpPr>
        <p:spPr>
          <a:xfrm>
            <a:off x="12644093" y="7583269"/>
            <a:ext cx="1951463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2200" y="339450"/>
            <a:ext cx="1838850" cy="9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2025-09-29T17:48:30Z</dcterms:created>
</cp:coreProperties>
</file>